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3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2F"/>
    <a:srgbClr val="F5EFEC"/>
    <a:srgbClr val="F4EAE5"/>
    <a:srgbClr val="F0D9CC"/>
    <a:srgbClr val="DBA689"/>
    <a:srgbClr val="99693D"/>
    <a:srgbClr val="BE8B5D"/>
    <a:srgbClr val="C19265"/>
    <a:srgbClr val="CCC5B5"/>
    <a:srgbClr val="C48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62" autoAdjust="0"/>
    <p:restoredTop sz="94595"/>
  </p:normalViewPr>
  <p:slideViewPr>
    <p:cSldViewPr snapToGrid="0" snapToObjects="1">
      <p:cViewPr varScale="1">
        <p:scale>
          <a:sx n="68" d="100"/>
          <a:sy n="68" d="100"/>
        </p:scale>
        <p:origin x="73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526BC5-AAD0-604E-87BC-F9E1D37F1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7F47631-E1E4-6A4C-86EC-A66C7ADF8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1A65032-E68B-BA4C-80C2-368DAA05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3079E93-9862-D74C-B96D-AA255F31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72BDCD-DC5F-4E46-8345-A946B9B3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532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D1E1CD-8795-FB42-8E7C-8071EF71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D02817A-FF28-C047-ADA5-676622A59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9C79DB-5B60-E948-94E2-32372FDD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492258-41E7-3141-B2BB-9271091D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ED8592-8C17-F848-AB39-99B5681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42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145CD84-9F99-BB41-9B08-403B0D34E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E4C4DA9-C994-B847-9889-F875D1CB8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1EAC42B-CDE7-1644-B84C-1D79A300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18CED16-823D-364E-B206-B184B683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E3D6AC-CB9D-5C40-97DF-29A1E3BE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95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008A5F-C541-8844-8C80-93D90317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5A38191-59ED-4D41-AB42-0C54DD46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934EDE-A2CF-2B48-97A3-8DD37EB6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5874047-079B-CC45-B0DD-F7E54EEC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6BA46A-03D2-F147-B8E6-1F475051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94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BB3291-C8AF-3A4E-A8AC-FEBC192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2620AD-CBFA-174B-882A-2F138040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44C3EC-5C0C-C846-817A-3322216F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F01B80-BAF8-7B4F-92E3-F878C257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B42565C-4827-4E43-B771-7272F2EF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99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6FCDA1-FCC3-B94F-8D6A-83B98FB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751FEE-02C4-724E-B108-D34489CA2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D89AB24-1E2C-4F48-B84F-D58BF29BE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7FD548-CFE9-A245-BA6C-E594C958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EC21C41-F7F2-E842-8A3B-FBD78F5C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FDE9E55-98C6-4044-8965-BF0AE8B2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6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363456-A546-A54B-B6AC-13F6C26E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8A8B52-C645-FB40-AEF9-1124CA4B1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98C6128-2EC5-6A4A-8440-CC6CD1851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719B94B-95B1-124F-AD93-B15ADA1DC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9F00E67-1628-094B-A8E2-11C75EB5D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39F819D-A39C-2849-98B1-702E7F9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F2BAD48-32D4-AC4D-982D-222D690E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70979B6-3D6C-8743-8DC8-A44E2D26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601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D7DFF9-95E7-ED46-9B1D-362E8377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D6D1C61-4A42-314A-9A79-E437FE21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AC08CC7-B235-8A48-8E40-640B6EEA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822AD74-9A3A-5448-8146-CFD51F58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00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115C201-69BD-4C4D-B919-04DE9AA3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22F11F9-D507-7344-B23B-D53F9298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D4681E-278F-C44F-84B6-86C69376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705450-0F51-304D-8970-634E66E0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D0E09D-B400-9B49-8997-4C3C6EF4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E3D1130-FF6B-7649-B4A3-55482C10A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D4E5841-D869-BC4A-BCC7-7E3D18A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B0A65CD-CFA4-8A45-819E-12B5F935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A3BCF1F-1FC9-B248-893B-ABAE3DFA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536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4A3787-DF7E-2D4A-BFEA-69F0D44A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0C014EF-B0D5-CC42-9149-71CB162FB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84181D1-ACE8-434D-AD5F-4775EA8E6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508D1C-E0E8-074A-94D2-0C05DB79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E5CB9B-5F16-DE44-9C81-B4A2756F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E6CDF4E-8F40-E54B-86EA-5CA17453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078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EC3EF58-DAAE-064F-BCD1-576DBF76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6A7479F-AEBC-3F4C-A096-356ECD428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1BBB93-FCEE-774B-BE0F-3657DD896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62A9-B88F-D347-9F83-73D3E63EBE4A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1EAC6FA-3B90-FE43-A453-FCC275B8C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D5BFA75-E9CF-7C43-AEB1-E3E9ACFD1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760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audio" Target="NULL" TargetMode="External"/><Relationship Id="rId7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3" TargetMode="Externa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7.jpeg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9.emf"/><Relationship Id="rId4" Type="http://schemas.microsoft.com/office/2007/relationships/media" Target="../media/media22.m4a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4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3.m4a"/><Relationship Id="rId7" Type="http://schemas.openxmlformats.org/officeDocument/2006/relationships/image" Target="../media/image41.png"/><Relationship Id="rId2" Type="http://schemas.openxmlformats.org/officeDocument/2006/relationships/audio" Target="NULL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40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2" TargetMode="Externa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audio" Target="../media/media26.mp3"/><Relationship Id="rId5" Type="http://schemas.microsoft.com/office/2007/relationships/media" Target="../media/media26.mp3"/><Relationship Id="rId10" Type="http://schemas.openxmlformats.org/officeDocument/2006/relationships/image" Target="../media/image3.png"/><Relationship Id="rId4" Type="http://schemas.microsoft.com/office/2007/relationships/media" Target="../media/media25.m4a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5.mp3"/><Relationship Id="rId7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audio" Target="../media/media6.mp3"/><Relationship Id="rId11" Type="http://schemas.openxmlformats.org/officeDocument/2006/relationships/image" Target="../media/image3.png"/><Relationship Id="rId5" Type="http://schemas.microsoft.com/office/2007/relationships/media" Target="../media/media6.mp3"/><Relationship Id="rId10" Type="http://schemas.openxmlformats.org/officeDocument/2006/relationships/image" Target="../media/image9.jpeg"/><Relationship Id="rId4" Type="http://schemas.openxmlformats.org/officeDocument/2006/relationships/audio" Target="../media/media5.mp3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13.png"/><Relationship Id="rId3" Type="http://schemas.microsoft.com/office/2007/relationships/media" Target="../media/media8.m4a"/><Relationship Id="rId7" Type="http://schemas.microsoft.com/office/2007/relationships/media" Target="../media/media12.mp4"/><Relationship Id="rId12" Type="http://schemas.openxmlformats.org/officeDocument/2006/relationships/image" Target="../media/image12.png"/><Relationship Id="rId2" Type="http://schemas.microsoft.com/office/2007/relationships/media" Target="../media/media7.m4a"/><Relationship Id="rId16" Type="http://schemas.openxmlformats.org/officeDocument/2006/relationships/image" Target="../media/image15.png"/><Relationship Id="rId1" Type="http://schemas.openxmlformats.org/officeDocument/2006/relationships/audio" Target="NULL" TargetMode="External"/><Relationship Id="rId6" Type="http://schemas.microsoft.com/office/2007/relationships/media" Target="../media/media11.m4a"/><Relationship Id="rId11" Type="http://schemas.openxmlformats.org/officeDocument/2006/relationships/image" Target="../media/image11.png"/><Relationship Id="rId5" Type="http://schemas.microsoft.com/office/2007/relationships/media" Target="../media/media10.m4a"/><Relationship Id="rId1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microsoft.com/office/2007/relationships/media" Target="../media/media9.m4a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3.m4a"/><Relationship Id="rId7" Type="http://schemas.openxmlformats.org/officeDocument/2006/relationships/image" Target="../media/image17.emf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490;&#1488;&#1504;&#1496;.xlsx!&#1504;&#1497;&#1492;&#1493;&#1500;%20&#1502;&#1495;&#1505;&#1503;%20&#1490;&#1488;&#1504;&#1496;!R1C2:R17C46" TargetMode="External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4.m4a"/><Relationship Id="rId7" Type="http://schemas.openxmlformats.org/officeDocument/2006/relationships/image" Target="../media/image19.jpe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8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1" TargetMode="Externa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3.jpeg"/><Relationship Id="rId3" Type="http://schemas.openxmlformats.org/officeDocument/2006/relationships/tags" Target="../tags/tag3.xml"/><Relationship Id="rId7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5" TargetMode="External"/><Relationship Id="rId12" Type="http://schemas.openxmlformats.org/officeDocument/2006/relationships/image" Target="../media/image22.emf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7" TargetMode="External"/><Relationship Id="rId5" Type="http://schemas.openxmlformats.org/officeDocument/2006/relationships/tags" Target="../tags/tag5.xml"/><Relationship Id="rId10" Type="http://schemas.openxmlformats.org/officeDocument/2006/relationships/image" Target="../media/image21.emf"/><Relationship Id="rId4" Type="http://schemas.openxmlformats.org/officeDocument/2006/relationships/tags" Target="../tags/tag4.xml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6" TargetMode="External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.wdp"/><Relationship Id="rId3" Type="http://schemas.microsoft.com/office/2007/relationships/media" Target="../media/media17.m4a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microsoft.com/office/2007/relationships/media" Target="../media/media16.m4a"/><Relationship Id="rId16" Type="http://schemas.openxmlformats.org/officeDocument/2006/relationships/image" Target="../media/image31.png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5" Type="http://schemas.openxmlformats.org/officeDocument/2006/relationships/video" Target="../media/media18.mp4"/><Relationship Id="rId1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microsoft.com/office/2007/relationships/media" Target="../media/media18.mp4"/><Relationship Id="rId9" Type="http://schemas.openxmlformats.org/officeDocument/2006/relationships/image" Target="../media/image26.pn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0.m4a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video" Target="../media/media21.mp4"/><Relationship Id="rId10" Type="http://schemas.openxmlformats.org/officeDocument/2006/relationships/image" Target="../media/image35.jpeg"/><Relationship Id="rId4" Type="http://schemas.microsoft.com/office/2007/relationships/media" Target="../media/media21.mp4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EF4D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F888302-1D5D-D44C-80C7-6C6D60DEBB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9377" y="856180"/>
            <a:ext cx="5279408" cy="1128068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he-IL" sz="4000" b="1" spc="600" dirty="0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rPr>
              <a:t>פרויקט ניהול מחסן </a:t>
            </a: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2214E2F-3F60-0548-BAF5-1578950104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0962" y="3281034"/>
            <a:ext cx="4657823" cy="2400437"/>
          </a:xfrm>
          <a:prstGeom prst="rect">
            <a:avLst/>
          </a:prstGeom>
        </p:spPr>
        <p:txBody>
          <a:bodyPr rtlCol="1" anchor="ctr">
            <a:normAutofit fontScale="92500"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spc="300" dirty="0">
                <a:solidFill>
                  <a:srgbClr val="996C3F"/>
                </a:solidFill>
              </a:rPr>
              <a:t>מנהל פרויקט – </a:t>
            </a:r>
            <a:r>
              <a:rPr lang="he-IL" sz="2800" dirty="0">
                <a:solidFill>
                  <a:srgbClr val="996C3F"/>
                </a:solidFill>
              </a:rPr>
              <a:t>אוסאמה </a:t>
            </a:r>
            <a:r>
              <a:rPr lang="he-IL" sz="2800" dirty="0" err="1">
                <a:solidFill>
                  <a:srgbClr val="996C3F"/>
                </a:solidFill>
              </a:rPr>
              <a:t>סלייח</a:t>
            </a:r>
            <a:r>
              <a:rPr lang="he-IL" sz="2800" dirty="0">
                <a:solidFill>
                  <a:srgbClr val="996C3F"/>
                </a:solidFill>
              </a:rPr>
              <a:t> </a:t>
            </a:r>
          </a:p>
          <a:p>
            <a:r>
              <a:rPr lang="he-IL" sz="2800" spc="300" dirty="0">
                <a:solidFill>
                  <a:srgbClr val="996C3F"/>
                </a:solidFill>
              </a:rPr>
              <a:t>צוות בדיקה </a:t>
            </a:r>
            <a:r>
              <a:rPr lang="he-IL" sz="2800" dirty="0">
                <a:solidFill>
                  <a:srgbClr val="996C3F"/>
                </a:solidFill>
              </a:rPr>
              <a:t>- 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מעיין אהרון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שגית נחמיאס 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: Rounded Corners 41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8+ Thousand Software Testing Banner Royalty-Free Images, Stock Photos &amp;  Pictures | Shutterstock">
            <a:extLst>
              <a:ext uri="{FF2B5EF4-FFF2-40B4-BE49-F238E27FC236}">
                <a16:creationId xmlns:a16="http://schemas.microsoft.com/office/drawing/2014/main" id="{BE42DE48-65B1-D252-E9DB-373186A0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r="6904" b="-1"/>
          <a:stretch/>
        </p:blipFill>
        <p:spPr bwMode="auto">
          <a:xfrm>
            <a:off x="7083423" y="1019200"/>
            <a:ext cx="4397433" cy="164413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15" name="Rectangle: Rounded Corners 411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arehouse PowerPoint Templates - Warehouse PowerPoint Backgrounds, Templates  for PowerPoint, Presentation Templates, PowerPoint Themes">
            <a:extLst>
              <a:ext uri="{FF2B5EF4-FFF2-40B4-BE49-F238E27FC236}">
                <a16:creationId xmlns:a16="http://schemas.microsoft.com/office/drawing/2014/main" id="{CC33EF91-6D17-0647-D843-99DCB1615E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9"/>
          <a:stretch/>
        </p:blipFill>
        <p:spPr bwMode="auto">
          <a:xfrm>
            <a:off x="7275676" y="3749459"/>
            <a:ext cx="3997519" cy="2460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1453F901-62B5-175F-8A0D-678F27FD18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775" y="729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arehouse Performance Powerpoint Ppt Template Bundles PPT PowerPoint">
            <a:extLst>
              <a:ext uri="{FF2B5EF4-FFF2-40B4-BE49-F238E27FC236}">
                <a16:creationId xmlns:a16="http://schemas.microsoft.com/office/drawing/2014/main" id="{52ADEC73-4E8C-CEE7-D17E-4E810D6F8C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7455" r="42565" b="8122"/>
          <a:stretch/>
        </p:blipFill>
        <p:spPr bwMode="auto">
          <a:xfrm>
            <a:off x="838200" y="937746"/>
            <a:ext cx="3828169" cy="29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52284" y="-202959"/>
            <a:ext cx="7031182" cy="150588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8012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5400" b="1" spc="800">
                <a:ln w="12700">
                  <a:solidFill>
                    <a:srgbClr val="444346"/>
                  </a:solidFill>
                </a:ln>
                <a:solidFill>
                  <a:srgbClr val="017D76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A58728"/>
                </a:solidFill>
              </a:rPr>
              <a:t>ממשקים פנימיים וחיצוניים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F119380-70B2-925F-CD7C-72906526C8E5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0762301"/>
              </p:ext>
            </p:extLst>
          </p:nvPr>
        </p:nvGraphicFramePr>
        <p:xfrm>
          <a:off x="5349875" y="1588294"/>
          <a:ext cx="6164263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164722" imgH="2685698" progId="Word.Document.12">
                  <p:link updateAutomatic="1"/>
                </p:oleObj>
              </mc:Choice>
              <mc:Fallback>
                <p:oleObj name="Document" r:id="rId7" imgW="6164722" imgH="2685698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9875" y="1588294"/>
                        <a:ext cx="6164263" cy="268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886D823-507A-F2DC-D138-EDB174CC9064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6470233"/>
              </p:ext>
            </p:extLst>
          </p:nvPr>
        </p:nvGraphicFramePr>
        <p:xfrm>
          <a:off x="838200" y="4141450"/>
          <a:ext cx="6164263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164722" imgH="2537514" progId="Word.Document.12">
                  <p:link updateAutomatic="1"/>
                </p:oleObj>
              </mc:Choice>
              <mc:Fallback>
                <p:oleObj name="Document" r:id="rId9" imgW="6164722" imgH="2537514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4141450"/>
                        <a:ext cx="6164263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8694D7D9-66B0-40DB-4FFF-E6148A35CA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288" end="900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1675" y="788987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36 -0.21412 L -1.25E-6 1.82146E-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4" y="1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28 -0.42755 L 3.54167E-6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14" y="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1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00274 0.49282 " pathEditMode="relative" rAng="0" ptsTypes="AA">
                                      <p:cBhvr>
                                        <p:cTn id="38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40714" y="5667101"/>
            <a:ext cx="4173600" cy="1098692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he-IL" dirty="0">
                <a:solidFill>
                  <a:srgbClr val="C48309"/>
                </a:solidFill>
              </a:rPr>
              <a:t>ניהול סיכונים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479D2BB-3BA0-CAA4-830A-EAB2F0746DC1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3825468"/>
              </p:ext>
            </p:extLst>
          </p:nvPr>
        </p:nvGraphicFramePr>
        <p:xfrm>
          <a:off x="1680844" y="4688"/>
          <a:ext cx="8830311" cy="4699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664049" imgH="5660193" progId="Word.Document.12">
                  <p:link updateAutomatic="1"/>
                </p:oleObj>
              </mc:Choice>
              <mc:Fallback>
                <p:oleObj name="Document" r:id="rId5" imgW="6664049" imgH="5660193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0844" y="4688"/>
                        <a:ext cx="8830311" cy="4699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Free Warehouse PowerPoint Templates And Google Slides">
            <a:extLst>
              <a:ext uri="{FF2B5EF4-FFF2-40B4-BE49-F238E27FC236}">
                <a16:creationId xmlns:a16="http://schemas.microsoft.com/office/drawing/2014/main" id="{9D939EE1-3E39-5DC1-DAEA-C9445E2D5E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28100" r="36532" b="14450"/>
          <a:stretch/>
        </p:blipFill>
        <p:spPr bwMode="auto">
          <a:xfrm>
            <a:off x="2433484" y="5105210"/>
            <a:ext cx="4218039" cy="1685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9882E6A4-470C-B462-332F-4DC5DA54D3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041" end="671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875" y="745807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4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-0.00069 L 0.01614 -0.00069 C 0.02408 -0.00069 0.0332 -0.01389 0.0414 -0.01713 C 0.047 -0.01713 0.0582 -0.00324 0.06354 -0.00324 C 0.07057 -0.00324 0.07682 -0.00718 0.09049 -0.00718 C 0.0931 -0.0588 0.09622 -0.11134 0.09895 -0.16273 C 0.10247 -0.09977 0.10586 -0.03773 0.10924 0.025 C 0.04622 0.00023 -0.46927 0.09398 -0.55013 0.02431 " pathEditMode="relative" rAng="0" ptsTypes="AAAAAAAA">
                                      <p:cBhvr>
                                        <p:cTn id="20" dur="2000" spd="-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1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7" name="Picture 6" descr="Cartoon of hands clapping&#10;&#10;AI-generated content may be incorrect.">
            <a:extLst>
              <a:ext uri="{FF2B5EF4-FFF2-40B4-BE49-F238E27FC236}">
                <a16:creationId xmlns:a16="http://schemas.microsoft.com/office/drawing/2014/main" id="{118F7C4E-44F2-C230-30B0-34B0809964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 l="-13474" t="-7007" r="-30572" b="-10253"/>
          <a:stretch/>
        </p:blipFill>
        <p:spPr>
          <a:xfrm>
            <a:off x="4021073" y="312128"/>
            <a:ext cx="2950541" cy="24018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video-name">
            <a:hlinkClick r:id="" action="ppaction://media"/>
            <a:extLst>
              <a:ext uri="{FF2B5EF4-FFF2-40B4-BE49-F238E27FC236}">
                <a16:creationId xmlns:a16="http://schemas.microsoft.com/office/drawing/2014/main" id="{5CA64B8C-C3E3-886E-B2E0-0AFBDD13A9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8508" t="10911" r="31724" b="-1"/>
          <a:stretch/>
        </p:blipFill>
        <p:spPr>
          <a:xfrm>
            <a:off x="6860320" y="1099098"/>
            <a:ext cx="4457964" cy="5617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846C4B2-39B6-F8F8-A499-1EFC04DE3C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584" end="1232.645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748" y="7207799"/>
            <a:ext cx="531813" cy="531812"/>
          </a:xfrm>
          <a:prstGeom prst="rect">
            <a:avLst/>
          </a:prstGeom>
        </p:spPr>
      </p:pic>
      <p:pic>
        <p:nvPicPr>
          <p:cNvPr id="4" name="Applause  Sound Effect">
            <a:hlinkClick r:id="" action="ppaction://media"/>
            <a:extLst>
              <a:ext uri="{FF2B5EF4-FFF2-40B4-BE49-F238E27FC236}">
                <a16:creationId xmlns:a16="http://schemas.microsoft.com/office/drawing/2014/main" id="{F7878037-B753-1CA6-0356-C034676654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9854" y="7207798"/>
            <a:ext cx="531813" cy="531813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13791" y="2419788"/>
            <a:ext cx="4518875" cy="2561334"/>
          </a:xfrm>
          <a:prstGeom prst="rect">
            <a:avLst/>
          </a:prstGeom>
        </p:spPr>
        <p:txBody>
          <a:bodyPr rtlCol="1" anchor="ctr">
            <a:prstTxWarp prst="textCascade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C48309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dirty="0">
                <a:solidFill>
                  <a:srgbClr val="C00000"/>
                </a:solidFill>
              </a:rPr>
              <a:t>תודה על ההקשבה</a:t>
            </a:r>
          </a:p>
          <a:p>
            <a:r>
              <a:rPr lang="he-IL" sz="2800" dirty="0">
                <a:solidFill>
                  <a:srgbClr val="C00000"/>
                </a:solidFill>
              </a:rPr>
              <a:t>הצוות</a:t>
            </a:r>
          </a:p>
        </p:txBody>
      </p:sp>
    </p:spTree>
    <p:extLst>
      <p:ext uri="{BB962C8B-B14F-4D97-AF65-F5344CB8AC3E}">
        <p14:creationId xmlns:p14="http://schemas.microsoft.com/office/powerpoint/2010/main" val="22083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63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F7F6F6"/>
            </a:gs>
            <a:gs pos="75000">
              <a:srgbClr val="BAD5F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89536" y="152400"/>
            <a:ext cx="3416214" cy="1297115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600" dirty="0">
                <a:solidFill>
                  <a:srgbClr val="99693D"/>
                </a:solidFill>
              </a:rPr>
              <a:t>תוכן המצגת 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8978374-365E-A04E-8086-E3A87D716E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9639" y="2675125"/>
            <a:ext cx="399089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spcAft>
                <a:spcPts val="600"/>
              </a:spcAft>
              <a:defRPr sz="2800" b="1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שלא 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ממשקים פנימיים וחיצוניים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ניהול סיכונים</a:t>
            </a:r>
            <a:endParaRPr lang="en-US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F306717-6ACC-1944-A4F5-3E1D85E34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34422" y="949110"/>
            <a:ext cx="553103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תיאור המערכת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לו"ז תכנון וביצוע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תנאי סף לתחילת עבודה וסיום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דרישות לביצוע הבדיקות</a:t>
            </a:r>
            <a:r>
              <a:rPr lang="en-US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he-IL" sz="2800" b="1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074" name="Picture 2" descr="Warehouse Management PPT Template and Google Slides">
            <a:extLst>
              <a:ext uri="{FF2B5EF4-FFF2-40B4-BE49-F238E27FC236}">
                <a16:creationId xmlns:a16="http://schemas.microsoft.com/office/drawing/2014/main" id="{0E3A92F7-C64D-5D3B-39F6-148F600E3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3555" r="48830" b="4444"/>
          <a:stretch/>
        </p:blipFill>
        <p:spPr bwMode="auto">
          <a:xfrm>
            <a:off x="6672649" y="3953284"/>
            <a:ext cx="4922012" cy="2752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EE7AE264-333C-D775-9EA4-E6748FC0BD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9025" y="7254875"/>
            <a:ext cx="609600" cy="609600"/>
          </a:xfrm>
          <a:prstGeom prst="rect">
            <a:avLst/>
          </a:prstGeom>
        </p:spPr>
      </p:pic>
      <p:pic>
        <p:nvPicPr>
          <p:cNvPr id="4" name="Luna">
            <a:hlinkClick r:id="" action="ppaction://media"/>
            <a:extLst>
              <a:ext uri="{FF2B5EF4-FFF2-40B4-BE49-F238E27FC236}">
                <a16:creationId xmlns:a16="http://schemas.microsoft.com/office/drawing/2014/main" id="{59029D36-9F7F-1E5C-3B6A-DD545283A1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25851" b="17616"/>
          <a:stretch/>
        </p:blipFill>
        <p:spPr>
          <a:xfrm>
            <a:off x="4622831" y="943132"/>
            <a:ext cx="3241454" cy="32577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6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328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28"/>
                            </p:stCondLst>
                            <p:childTnLst>
                              <p:par>
                                <p:cTn id="27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path" presetSubtype="0" accel="50000" decel="5000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Motion origin="layout" path="M -0.38151 -0.08241 L -0.2569 -0.08241 C -0.20078 -0.08241 -0.03971 -0.09884 -0.03971 -0.04282 C -0.03971 -0.00046 6.25E-7 -0.02986 6.25E-7 0.01273 " pathEditMode="relative" rAng="0" ptsTypes="AAAA">
                                      <p:cBhvr>
                                        <p:cTn id="47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6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/>
      <p:bldP spid="23" grpId="0" uiExpand="1" build="p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rgbClr val="F7F6F6"/>
            </a:gs>
            <a:gs pos="52000">
              <a:srgbClr val="F0D9CC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-name">
            <a:hlinkClick r:id="" action="ppaction://media"/>
            <a:extLst>
              <a:ext uri="{FF2B5EF4-FFF2-40B4-BE49-F238E27FC236}">
                <a16:creationId xmlns:a16="http://schemas.microsoft.com/office/drawing/2014/main" id="{B4A387E7-6388-5429-22DD-9F31853DC2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3"/>
                </p14:media>
              </p:ext>
            </p:extLst>
          </p:nvPr>
        </p:nvPicPr>
        <p:blipFill>
          <a:blip r:embed="rId8"/>
          <a:srcRect l="29567" t="13002" r="32713" b="-315"/>
          <a:stretch/>
        </p:blipFill>
        <p:spPr>
          <a:xfrm>
            <a:off x="2721946" y="1550456"/>
            <a:ext cx="3410488" cy="4440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46057" y="207123"/>
            <a:ext cx="4699580" cy="783771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chemeClr val="accent6">
                    <a:lumMod val="50000"/>
                  </a:schemeClr>
                </a:solidFill>
              </a:rPr>
              <a:t>תיאור המערכת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402FEAE7-E8D1-3A41-BF67-A62A731E86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65" y="133024"/>
            <a:ext cx="1346204" cy="13462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3C80984-A6FE-6D41-A7E7-64170BFB9C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2434" y="1163849"/>
            <a:ext cx="5165811" cy="5213890"/>
          </a:xfrm>
          <a:prstGeom prst="rect">
            <a:avLst/>
          </a:prstGeom>
        </p:spPr>
        <p:txBody>
          <a:bodyPr rtlCol="1" anchor="ctr">
            <a:normAutofit lnSpcReduction="10000"/>
          </a:bodyPr>
          <a:lstStyle/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זו מיועדת לניהול מחסן ומכירות של חברה המספקת ציוד שיפוצים ובנייה.</a:t>
            </a:r>
            <a:endParaRPr lang="en-US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endParaRPr lang="he-IL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באה להחליף מערכת קיימת שכבר איננה מתאימה לצורכי החברה.</a:t>
            </a:r>
          </a:p>
          <a:p>
            <a:pPr algn="just">
              <a:spcAft>
                <a:spcPts val="300"/>
              </a:spcAft>
            </a:pPr>
            <a:b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נתמכת גם באתר אינטרנט ייעודי שאליו ניתן להתחבר מחוץ לחברה.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Top 10 Meeting Logistics PowerPoint Presentation Templates in 2025">
            <a:extLst>
              <a:ext uri="{FF2B5EF4-FFF2-40B4-BE49-F238E27FC236}">
                <a16:creationId xmlns:a16="http://schemas.microsoft.com/office/drawing/2014/main" id="{A2242E27-2322-F7F8-4052-6AE1039AD2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8" t="5758" r="8634" b="5758"/>
          <a:stretch/>
        </p:blipFill>
        <p:spPr bwMode="auto">
          <a:xfrm>
            <a:off x="12312" y="2588755"/>
            <a:ext cx="2730888" cy="42790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B79E7699-3207-1472-406E-818B987201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82725" y="7312025"/>
            <a:ext cx="609600" cy="60960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31B7D4DC-97B4-A216-0212-9840B6EADD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5925" y="7407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7F6F6"/>
            </a:gs>
            <a:gs pos="100000">
              <a:srgbClr val="D7D7D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rehouse shelves filled with boxes, and four numbered red circles with captions on the right white area.">
            <a:extLst>
              <a:ext uri="{FF2B5EF4-FFF2-40B4-BE49-F238E27FC236}">
                <a16:creationId xmlns:a16="http://schemas.microsoft.com/office/drawing/2014/main" id="{A4065E65-891F-7E85-74D0-955C575EA8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>
            <a:clrChange>
              <a:clrFrom>
                <a:srgbClr val="BBC3C5"/>
              </a:clrFrom>
              <a:clrTo>
                <a:srgbClr val="BBC3C5">
                  <a:alpha val="0"/>
                </a:srgbClr>
              </a:clrTo>
            </a:clrChang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00"/>
          <a:stretch/>
        </p:blipFill>
        <p:spPr bwMode="auto">
          <a:xfrm>
            <a:off x="248753" y="292099"/>
            <a:ext cx="5251631" cy="63527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1200000">
              <a:rot lat="20864504" lon="328927" rev="21333205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1601" y="101325"/>
            <a:ext cx="7375938" cy="987017"/>
          </a:xfrm>
          <a:prstGeom prst="rect">
            <a:avLst/>
          </a:prstGeom>
        </p:spPr>
        <p:txBody>
          <a:bodyPr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31750">
                  <a:solidFill>
                    <a:srgbClr val="002060"/>
                  </a:solidFill>
                </a:ln>
                <a:solidFill>
                  <a:schemeClr val="tx2"/>
                </a:solidFill>
              </a:defRPr>
            </a:lvl1pPr>
          </a:lstStyle>
          <a:p>
            <a:r>
              <a:rPr lang="he-IL" dirty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משתמשי מערכת 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9047320F-E11A-E74E-AFD0-A599CC0874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0622" y="4289321"/>
            <a:ext cx="1760740" cy="155424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F967DA53-9B93-8B42-B0AB-1CA09D2E0E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3111" y="1473301"/>
            <a:ext cx="1501750" cy="170906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0D574C9-2E97-E949-886A-021FA83803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59351" y="3090876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אדמיניסטרטור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4252DE8-C744-7C49-BFD8-C01B9C866D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59351" y="5873734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מכירות 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870506B-8F01-B747-AF68-40587AB6F8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9099" y="4442764"/>
            <a:ext cx="2066124" cy="128193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F9494AC-B410-704D-8FF0-B72A9CB23B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1079" y="1595120"/>
            <a:ext cx="1582163" cy="1582162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555AE68-83DB-D243-90D6-9E85A775F3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3133392"/>
            <a:ext cx="2385294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אנשי המשרד 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8C4F3314-FF41-A346-9142-7A526B5467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5856778"/>
            <a:ext cx="2385294" cy="476446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משלוחים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2DF3656-E12D-1E2F-94CF-C020F86A03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70" end="1595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24" y="7092330"/>
            <a:ext cx="531813" cy="531813"/>
          </a:xfrm>
          <a:prstGeom prst="rect">
            <a:avLst/>
          </a:prstGeom>
        </p:spPr>
      </p:pic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3A63582B-DB12-81B2-6B66-D2D70BDE11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460" end="410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304351" y="7074692"/>
            <a:ext cx="531813" cy="531813"/>
          </a:xfrm>
          <a:prstGeom prst="rect">
            <a:avLst/>
          </a:prstGeom>
        </p:spPr>
      </p:pic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72A7A3A1-20DC-3B6D-82FD-60148B320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226" end="870.3125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56628" y="7074693"/>
            <a:ext cx="531812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E5DCC9A1-AEFA-2E1E-958D-F7575D5C3D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2260" end="519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41568" y="7092330"/>
            <a:ext cx="531813" cy="531813"/>
          </a:xfrm>
          <a:prstGeom prst="rect">
            <a:avLst/>
          </a:prstGeom>
        </p:spPr>
      </p:pic>
      <p:pic>
        <p:nvPicPr>
          <p:cNvPr id="7" name="Recording">
            <a:hlinkClick r:id="" action="ppaction://media"/>
            <a:extLst>
              <a:ext uri="{FF2B5EF4-FFF2-40B4-BE49-F238E27FC236}">
                <a16:creationId xmlns:a16="http://schemas.microsoft.com/office/drawing/2014/main" id="{53EE4A1A-7D12-E014-D7B8-B07504EEE2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2827" end="1095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58637" y="711797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B2603771-B947-BEA9-3A9C-9056621418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rcRect t="26078" b="17570"/>
          <a:stretch/>
        </p:blipFill>
        <p:spPr>
          <a:xfrm flipH="1">
            <a:off x="1562115" y="3219013"/>
            <a:ext cx="3331585" cy="3337638"/>
          </a:xfrm>
          <a:prstGeom prst="roundRect">
            <a:avLst>
              <a:gd name="adj" fmla="val 5783"/>
            </a:avLst>
          </a:prstGeom>
          <a:ln>
            <a:noFill/>
          </a:ln>
          <a:effectLst/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58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27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77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90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58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8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81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699"/>
                            </p:stCondLst>
                            <p:childTnLst>
                              <p:par>
                                <p:cTn id="5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 showWhenStopped="0">
                <p:cTn id="5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3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F7F6F6"/>
            </a:gs>
            <a:gs pos="100000">
              <a:srgbClr val="CCC5B5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rtrait of a Manager in a Logistics Company - in the Background Stock  Photo - Image of depot, industrial: 112707904">
            <a:extLst>
              <a:ext uri="{FF2B5EF4-FFF2-40B4-BE49-F238E27FC236}">
                <a16:creationId xmlns:a16="http://schemas.microsoft.com/office/drawing/2014/main" id="{26990691-1C61-EF62-7152-E6DA45DAB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78" y="5053789"/>
            <a:ext cx="2607842" cy="17407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80229" y="5279511"/>
            <a:ext cx="5631544" cy="739880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lnSpcReduction="1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45A74"/>
                </a:solidFill>
              </a:rPr>
              <a:t>לו״ז תכנון וביצוע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35CA94-BD8C-930A-C296-17F46EEF1C00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4919778"/>
              </p:ext>
            </p:extLst>
          </p:nvPr>
        </p:nvGraphicFramePr>
        <p:xfrm>
          <a:off x="538480" y="838610"/>
          <a:ext cx="11115040" cy="4101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2527414" imgH="6808278" progId="Excel.Sheet.12">
                  <p:link updateAutomatic="1"/>
                </p:oleObj>
              </mc:Choice>
              <mc:Fallback>
                <p:oleObj name="Worksheet" r:id="rId6" imgW="22527414" imgH="6808278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480" y="838610"/>
                        <a:ext cx="11115040" cy="4101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F2594588-CCAA-3288-0AE6-39C733F2D4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400" end="566.645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2573" y="7019034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F7F6F6"/>
            </a:gs>
            <a:gs pos="100000">
              <a:srgbClr val="FDE66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21238989">
            <a:off x="4020457" y="494414"/>
            <a:ext cx="7228114" cy="81740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B88A26"/>
                </a:solidFill>
              </a:rPr>
              <a:t>דרישות לביצוע הבדיקות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4B00D87-5A81-C5E2-8E57-774CC80731B0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2102850"/>
              </p:ext>
            </p:extLst>
          </p:nvPr>
        </p:nvGraphicFramePr>
        <p:xfrm>
          <a:off x="2638561" y="2083507"/>
          <a:ext cx="7824788" cy="448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107604" imgH="4074156" progId="Word.Document.12">
                  <p:link updateAutomatic="1"/>
                </p:oleObj>
              </mc:Choice>
              <mc:Fallback>
                <p:oleObj name="Document" r:id="rId5" imgW="6107604" imgH="4074156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8561" y="2083507"/>
                        <a:ext cx="7824788" cy="4486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15,666 Warehouse Background Man Stock Photos - Free &amp; Royalty-Free Stock  Photos from Dreamstime">
            <a:extLst>
              <a:ext uri="{FF2B5EF4-FFF2-40B4-BE49-F238E27FC236}">
                <a16:creationId xmlns:a16="http://schemas.microsoft.com/office/drawing/2014/main" id="{F65B4D7E-0B52-3D9A-847B-AC164A97B8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464292" cy="2290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7C96CB1-A5ED-1CC8-1F08-0EC3E299EC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443" end="872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1312" y="715743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24115 -0.1169 C 0.20873 -0.09097 0.19987 0.01621 0.14479 0.0044 C 0.05391 0.0419 0.02956 -0.00926 -0.00013 -0.00162 " pathEditMode="relative" rAng="9900000" ptsTypes="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1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8 0.44444 L 0.08021 0.41597 L 0.02448 0.38935 L 0.08021 0.36088 L 0.02448 0.3324 L 0.08021 0.30578 L 0.02448 0.27731 L 0.08021 0.25069 L 0.02448 0.22222 L 0.08021 0.19375 L 0.02448 0.16713 L 0.08021 0.13865 L 0.02448 0.11203 L 0.08021 0.08356 L 0.02448 0.05509 L 0.08021 0.02847 L 0.02448 2.96296E-6 " pathEditMode="relative" rAng="16200000" ptsTypes="AAAAAAAAAAAAAAA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222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AFDCB1"/>
            </a:gs>
            <a:gs pos="2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54984" y="307472"/>
            <a:ext cx="8682032" cy="892552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1571971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EC6132"/>
                </a:solidFill>
              </a:rPr>
              <a:t>תנאי סף לתחילת וסיום בדיקות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6254A-4236-9AAE-43E3-7A478DC9AF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065423" y="331664"/>
            <a:ext cx="9601723" cy="6079294"/>
            <a:chOff x="4065423" y="331664"/>
            <a:chExt cx="9601723" cy="6079294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7968DB7F-9988-D4E6-4FC4-021505004265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3337616097"/>
                </p:ext>
              </p:extLst>
            </p:nvPr>
          </p:nvGraphicFramePr>
          <p:xfrm>
            <a:off x="5054649" y="1215044"/>
            <a:ext cx="7432048" cy="1871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7" imgW="6107604" imgH="1508159" progId="Word.Document.12">
                    <p:link updateAutomatic="1"/>
                  </p:oleObj>
                </mc:Choice>
                <mc:Fallback>
                  <p:oleObj name="Document" r:id="rId7" imgW="6107604" imgH="150815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54649" y="1215044"/>
                          <a:ext cx="7432048" cy="18715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D427C99D-AB41-9CA4-3EA5-306FCD076FCD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4"/>
              </p:custDataLst>
              <p:extLst>
                <p:ext uri="{D42A27DB-BD31-4B8C-83A1-F6EECF244321}">
                  <p14:modId xmlns:p14="http://schemas.microsoft.com/office/powerpoint/2010/main" val="1981000570"/>
                </p:ext>
              </p:extLst>
            </p:nvPr>
          </p:nvGraphicFramePr>
          <p:xfrm>
            <a:off x="6096000" y="331664"/>
            <a:ext cx="7571146" cy="4393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9" imgW="6221839" imgH="3540189" progId="Word.Document.12">
                    <p:link updateAutomatic="1"/>
                  </p:oleObj>
                </mc:Choice>
                <mc:Fallback>
                  <p:oleObj name="Document" r:id="rId9" imgW="6221839" imgH="354018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96000" y="331664"/>
                          <a:ext cx="7571146" cy="43932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C03BA18C-67C3-B974-576E-BDB21FDBBFFE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5"/>
              </p:custDataLst>
              <p:extLst>
                <p:ext uri="{D42A27DB-BD31-4B8C-83A1-F6EECF244321}">
                  <p14:modId xmlns:p14="http://schemas.microsoft.com/office/powerpoint/2010/main" val="3539928061"/>
                </p:ext>
              </p:extLst>
            </p:nvPr>
          </p:nvGraphicFramePr>
          <p:xfrm>
            <a:off x="4065423" y="5026016"/>
            <a:ext cx="7640694" cy="1384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11" imgW="6279315" imgH="1115526" progId="Word.Document.12">
                    <p:link updateAutomatic="1"/>
                  </p:oleObj>
                </mc:Choice>
                <mc:Fallback>
                  <p:oleObj name="Document" r:id="rId11" imgW="6279315" imgH="1115526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65423" y="5026016"/>
                          <a:ext cx="7640694" cy="13849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170" name="Picture 2" descr="EditableTemplates - Premium Powerpoint Templates and Business Design  Templates">
            <a:extLst>
              <a:ext uri="{FF2B5EF4-FFF2-40B4-BE49-F238E27FC236}">
                <a16:creationId xmlns:a16="http://schemas.microsoft.com/office/drawing/2014/main" id="{771FCCDC-C0FA-48E7-1BF5-2839CB3FEE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80"/>
          <a:stretch/>
        </p:blipFill>
        <p:spPr bwMode="auto">
          <a:xfrm>
            <a:off x="377690" y="1356050"/>
            <a:ext cx="5373425" cy="3067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6AA5699-EEDE-D42E-97A5-58399DD1DE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93" end="951.6458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783" y="702786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42152 L -2.08333E-6 0.040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9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14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985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A9B0DD"/>
            </a:gs>
            <a:gs pos="56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3322" y="238790"/>
            <a:ext cx="5613302" cy="1317031"/>
          </a:xfrm>
          <a:prstGeom prst="rect">
            <a:avLst/>
          </a:prstGeom>
        </p:spPr>
        <p:txBody>
          <a:bodyPr spcFirstLastPara="1" numCol="1" rtlCol="1" anchor="b">
            <a:prstTxWarp prst="textSlant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FEAC22"/>
                </a:solidFill>
              </a:rPr>
              <a:t>בדיקות שנבצע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80719" y="1821526"/>
            <a:ext cx="3187006" cy="1323439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en-US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Security Tests</a:t>
            </a:r>
            <a:r>
              <a:rPr lang="he-IL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 </a:t>
            </a:r>
            <a:endParaRPr lang="en-US" sz="2800" dirty="0">
              <a:solidFill>
                <a:srgbClr val="8E5707"/>
              </a:solidFill>
              <a:latin typeface="Book Antiqua" panose="02040602050305030304" pitchFamily="18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7E8A9891-C90F-1A44-BCCD-FBF9D5B431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786" y="3467100"/>
            <a:ext cx="4717325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Survival &amp; Recovery 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FAFD78FA-6465-0C43-8B01-016E3D123F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0458" y="2151292"/>
            <a:ext cx="2975982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Integration 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4099" y="3658419"/>
            <a:ext cx="2499402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Interface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53560" y="5138539"/>
            <a:ext cx="3671198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Compatibility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BB271-CAA4-F7F8-8F00-25A51BD644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5070" y="2006010"/>
            <a:ext cx="11096311" cy="4128783"/>
            <a:chOff x="385070" y="2006010"/>
            <a:chExt cx="11096311" cy="41287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D126E-F1BA-28E2-F6F0-9D50DFF1D5F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479955" y="2006011"/>
              <a:ext cx="1001426" cy="4128782"/>
              <a:chOff x="10077071" y="1759334"/>
              <a:chExt cx="1133421" cy="4236342"/>
            </a:xfrm>
          </p:grpSpPr>
          <p:pic>
            <p:nvPicPr>
              <p:cNvPr id="3" name="תמונה 2">
                <a:extLst>
                  <a:ext uri="{FF2B5EF4-FFF2-40B4-BE49-F238E27FC236}">
                    <a16:creationId xmlns:a16="http://schemas.microsoft.com/office/drawing/2014/main" id="{043C22A2-0C6B-9D4C-AB4B-97AAE4D51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77073" y="1759334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6" name="תמונה 5">
                <a:extLst>
                  <a:ext uri="{FF2B5EF4-FFF2-40B4-BE49-F238E27FC236}">
                    <a16:creationId xmlns:a16="http://schemas.microsoft.com/office/drawing/2014/main" id="{E430554F-A124-D14E-9DA4-83B34DC3B9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072" y="3354670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18" name="תמונה 17">
                <a:extLst>
                  <a:ext uri="{FF2B5EF4-FFF2-40B4-BE49-F238E27FC236}">
                    <a16:creationId xmlns:a16="http://schemas.microsoft.com/office/drawing/2014/main" id="{3FC57B1A-E0C7-9C40-A929-5FE89DBB2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0077071" y="4730540"/>
                <a:ext cx="1133420" cy="1265136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4D694-FD49-0C39-58D8-E36D80BC3EF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5070" y="2006010"/>
              <a:ext cx="1075824" cy="3799345"/>
              <a:chOff x="-109040" y="1842688"/>
              <a:chExt cx="1176355" cy="3822222"/>
            </a:xfrm>
          </p:grpSpPr>
          <p:pic>
            <p:nvPicPr>
              <p:cNvPr id="32" name="תמונה 31">
                <a:extLst>
                  <a:ext uri="{FF2B5EF4-FFF2-40B4-BE49-F238E27FC236}">
                    <a16:creationId xmlns:a16="http://schemas.microsoft.com/office/drawing/2014/main" id="{8F36344A-7476-7340-AFE8-8E42791531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4488" y="1842688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34" name="תמונה 33">
                <a:extLst>
                  <a:ext uri="{FF2B5EF4-FFF2-40B4-BE49-F238E27FC236}">
                    <a16:creationId xmlns:a16="http://schemas.microsoft.com/office/drawing/2014/main" id="{B3A33431-125E-F54F-8807-413DA9657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09040" y="3269494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4" name="תמונה 3">
                <a:extLst>
                  <a:ext uri="{FF2B5EF4-FFF2-40B4-BE49-F238E27FC236}">
                    <a16:creationId xmlns:a16="http://schemas.microsoft.com/office/drawing/2014/main" id="{67139B03-670B-F646-B2D3-909FDBD7A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215" y="4849618"/>
                <a:ext cx="815292" cy="815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BBFC0FE6-C712-4D43-983B-33BC9BC999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12687" y="4979324"/>
            <a:ext cx="2206976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C.R.U.D</a:t>
            </a:r>
          </a:p>
        </p:txBody>
      </p:sp>
      <p:pic>
        <p:nvPicPr>
          <p:cNvPr id="9218" name="Picture 2" descr="Top 10 Warehouse PowerPoint Presentation Templates in 2025">
            <a:extLst>
              <a:ext uri="{FF2B5EF4-FFF2-40B4-BE49-F238E27FC236}">
                <a16:creationId xmlns:a16="http://schemas.microsoft.com/office/drawing/2014/main" id="{DE1407D3-956E-CD98-7691-D92A3272D1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2" b="12768"/>
          <a:stretch/>
        </p:blipFill>
        <p:spPr bwMode="auto">
          <a:xfrm>
            <a:off x="81456" y="148070"/>
            <a:ext cx="4957465" cy="17306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cording">
            <a:hlinkClick r:id="" action="ppaction://media"/>
            <a:extLst>
              <a:ext uri="{FF2B5EF4-FFF2-40B4-BE49-F238E27FC236}">
                <a16:creationId xmlns:a16="http://schemas.microsoft.com/office/drawing/2014/main" id="{F94F56F8-134D-6FDF-BD5B-3F1D7BC2B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0" end="677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4637" y="6858000"/>
            <a:ext cx="531813" cy="531813"/>
          </a:xfrm>
          <a:prstGeom prst="rect">
            <a:avLst/>
          </a:prstGeom>
        </p:spPr>
      </p:pic>
      <p:pic>
        <p:nvPicPr>
          <p:cNvPr id="9" name="Recording (2)">
            <a:hlinkClick r:id="" action="ppaction://media"/>
            <a:extLst>
              <a:ext uri="{FF2B5EF4-FFF2-40B4-BE49-F238E27FC236}">
                <a16:creationId xmlns:a16="http://schemas.microsoft.com/office/drawing/2014/main" id="{B0E774C5-E1B1-99EE-3772-7CC306D722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626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76148" y="6915694"/>
            <a:ext cx="531813" cy="531813"/>
          </a:xfrm>
          <a:prstGeom prst="rect">
            <a:avLst/>
          </a:prstGeom>
        </p:spPr>
      </p:pic>
      <p:pic>
        <p:nvPicPr>
          <p:cNvPr id="14" name="Luna">
            <a:hlinkClick r:id="" action="ppaction://media"/>
            <a:extLst>
              <a:ext uri="{FF2B5EF4-FFF2-40B4-BE49-F238E27FC236}">
                <a16:creationId xmlns:a16="http://schemas.microsoft.com/office/drawing/2014/main" id="{E41DA985-AE55-18ED-7C8B-5AE67BEC4F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rcRect t="25972" b="17546"/>
          <a:stretch/>
        </p:blipFill>
        <p:spPr>
          <a:xfrm>
            <a:off x="4620484" y="2235089"/>
            <a:ext cx="2943780" cy="29558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78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1.45833E-6 0.7206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8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53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53"/>
                            </p:stCondLst>
                            <p:childTnLst>
                              <p:par>
                                <p:cTn id="3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703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2" grpId="0"/>
      <p:bldP spid="26" grpId="0"/>
      <p:bldP spid="28" grpId="0"/>
      <p:bldP spid="29" grpId="0"/>
      <p:bldP spid="7" grpId="0"/>
      <p:bldP spid="30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EDECE6"/>
            </a:gs>
            <a:gs pos="0">
              <a:srgbClr val="D1D5D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35199" y="879010"/>
            <a:ext cx="7721602" cy="1631892"/>
          </a:xfrm>
          <a:prstGeom prst="rect">
            <a:avLst/>
          </a:prstGeom>
        </p:spPr>
        <p:txBody>
          <a:bodyPr spcFirstLastPara="1" numCol="1" rtlCol="1" anchor="b">
            <a:prstTxWarp prst="textArch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017D76"/>
                </a:solidFill>
              </a:rPr>
              <a:t>בדיקות שלא 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84714" y="2065760"/>
            <a:ext cx="1465002" cy="523220"/>
          </a:xfrm>
          <a:prstGeom prst="rect">
            <a:avLst/>
          </a:prstGeom>
        </p:spPr>
        <p:txBody>
          <a:bodyPr rtlCol="1" anchor="ctr">
            <a:no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he-IL" sz="3600" dirty="0">
                <a:solidFill>
                  <a:srgbClr val="F4B184"/>
                </a:solidFill>
              </a:rPr>
              <a:t>GUI</a:t>
            </a:r>
            <a:endParaRPr lang="en-US" sz="3600" dirty="0">
              <a:solidFill>
                <a:srgbClr val="F4B184"/>
              </a:solidFill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6231" y="2065760"/>
            <a:ext cx="1699792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Load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22276" y="5840312"/>
            <a:ext cx="4275867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Accessibility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7A5979F-4693-FC41-93B8-AC05F42037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2224" y="1749617"/>
            <a:ext cx="1522570" cy="152257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73D342C-B056-7C4D-AF21-A647FE420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964" y="1548807"/>
            <a:ext cx="1852590" cy="176766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64D6F88-45BD-E84B-89B2-B9EC6C1238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051" y="3611432"/>
            <a:ext cx="2022917" cy="20229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A6C9AD-8316-254B-979E-F0A83E4753C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3667" y="3611432"/>
            <a:ext cx="7511935" cy="2752100"/>
            <a:chOff x="152400" y="2543694"/>
            <a:chExt cx="12192000" cy="4466705"/>
          </a:xfrm>
        </p:grpSpPr>
        <p:pic>
          <p:nvPicPr>
            <p:cNvPr id="8194" name="Picture 2" descr="Storage unit PowerPoint presentation outlet slide">
              <a:extLst>
                <a:ext uri="{FF2B5EF4-FFF2-40B4-BE49-F238E27FC236}">
                  <a16:creationId xmlns:a16="http://schemas.microsoft.com/office/drawing/2014/main" id="{811B644F-B356-B6AB-3E1F-4438B5AA3B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69"/>
            <a:stretch/>
          </p:blipFill>
          <p:spPr bwMode="auto">
            <a:xfrm>
              <a:off x="152400" y="2543694"/>
              <a:ext cx="12192000" cy="44667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7C4B54-7280-AB55-2B46-4A447965EA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28364" y="3684236"/>
              <a:ext cx="1297721" cy="582838"/>
            </a:xfrm>
            <a:prstGeom prst="rect">
              <a:avLst/>
            </a:prstGeom>
            <a:solidFill>
              <a:srgbClr val="F4B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9E469410-1BDE-3D5B-ABDB-8E74DE6F57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84" end="565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9075" y="7153275"/>
            <a:ext cx="531813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3F3F292B-B2DA-FF79-68F5-A901B94DA9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292" end="598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9831" y="719815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61B31995-F37A-CE37-872C-8C9522B75A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rcRect t="25587" b="19146"/>
          <a:stretch/>
        </p:blipFill>
        <p:spPr>
          <a:xfrm>
            <a:off x="5078729" y="1122367"/>
            <a:ext cx="2533286" cy="24890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83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8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680"/>
                            </p:stCondLst>
                            <p:childTnLst>
                              <p:par>
                                <p:cTn id="3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1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26" grpId="0"/>
      <p:bldP spid="7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92C5E11_9A39_432C_9476_22394D7E3B6B&quot;,&quot;SourceFullName&quot;:&quot;D:\\MegaDrive\\אישי\\אישי\\ECOM - QA קורס\\חומרי לימוד\\Meytal\\פרויקט 1 - אוסאמה\\PROJECT GITHUB\\השינויים שלי\\גאנט.xlsx!ניהול מחסן גאנט!R1C2:R17C46&quot;,&quot;LastUpdate&quot;:&quot;2025-05-04 9:37 AM&quot;,&quot;UpdatedBy&quot;:&quot;osama&quot;,&quot;IsLinked&quot;:false,&quot;IsBrokenLink&quot;:false,&quot;Type&quot;:2,&quot;ShapeId&quot;:0,&quot;WorksheetName&quot;:null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34BDDD5_A826_4910_BCA7_D3CE6C0F2153&quot;,&quot;SourceFullName&quot;:&quot;D:\\MegaDrive\\אישי\\אישי\\ECOM - QA קורס\\חומרי לימוד\\Meytal\\פרויקט 1 - אוסאמה\\PROJECT GITHUB\\השינויים שלי\\מסמך בדיקות STP.docx!OLE_LINK1&quot;,&quot;LastUpdate&quot;:&quot;2025-05-04 9:50 AM&quot;,&quot;UpdatedBy&quot;:&quot;osama&quot;,&quot;IsLinked&quot;:false,&quot;IsBrokenLink&quot;:false,&quot;Type&quot;:2,&quot;ShapeId&quot;:0,&quot;WorksheetName&quot;:null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F2994ED_CDDE_422B_BD80_A1DB4DC5D63C&quot;,&quot;SourceFullName&quot;:&quot;D:\\MegaDrive\\אישי\\אישי\\ECOM - QA קורס\\חומרי לימוד\\Meytal\\פרויקט 1 - אוסאמה\\PROJECT GITHUB\\השינויים שלי\\מסמך בדיקות STP.docx!OLE_LINK5&quot;,&quot;LastUpdate&quot;:&quot;2025-05-04 10:01 AM&quot;,&quot;UpdatedBy&quot;:&quot;osama&quot;,&quot;IsLinked&quot;:false,&quot;IsBrokenLink&quot;:false,&quot;Type&quot;:2,&quot;ShapeId&quot;:0,&quot;WorksheetName&quot;:null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0727F55F_8977_445E_98B5_D18661889E86&quot;,&quot;SourceFullName&quot;:&quot;D:\\MegaDrive\\אישי\\אישי\\ECOM - QA קורס\\חומרי לימוד\\Meytal\\פרויקט 1 - אוסאמה\\PROJECT GITHUB\\השינויים שלי\\מסמך בדיקות STP.docx!OLE_LINK6&quot;,&quot;LastUpdate&quot;:&quot;2025-05-04 10:02 AM&quot;,&quot;UpdatedBy&quot;:&quot;osama&quot;,&quot;IsLinked&quot;:false,&quot;IsBrokenLink&quot;:false,&quot;Type&quot;:2,&quot;ShapeId&quot;:0,&quot;WorksheetName&quot;:null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836BC6A_E853_42D3_B93E_AE2EA5F101B7&quot;,&quot;SourceFullName&quot;:&quot;D:\\MegaDrive\\אישי\\אישי\\ECOM - QA קורס\\חומרי לימוד\\Meytal\\פרויקט 1 - אוסאמה\\PROJECT GITHUB\\השינויים שלי\\מסמך בדיקות STP.docx!OLE_LINK7&quot;,&quot;LastUpdate&quot;:&quot;2025-05-04 10:03 AM&quot;,&quot;UpdatedBy&quot;:&quot;osama&quot;,&quot;IsLinked&quot;:false,&quot;IsBrokenLink&quot;:false,&quot;Type&quot;:2,&quot;ShapeId&quot;:0,&quot;WorksheetName&quot;:null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6843682_973E_45FF_B0F4_0C83A318F24A&quot;,&quot;SourceFullName&quot;:&quot;D:\\MegaDrive\\אישי\\אישי\\ECOM - QA קורס\\חומרי לימוד\\Meytal\\פרויקט 1 - אוסאמה\\PROJECT GITHUB\\השינויים שלי\\מסמך בדיקות STP.docx!OLE_LINK3&quot;,&quot;LastUpdate&quot;:&quot;2025-05-04 9:55 AM&quot;,&quot;UpdatedBy&quot;:&quot;osama&quot;,&quot;IsLinked&quot;:false,&quot;IsBrokenLink&quot;:false,&quot;Type&quot;:2,&quot;ShapeId&quot;:0,&quot;WorksheetName&quot;:null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60B23FEF_A11E_4F32_807C_45CACF00334E&quot;,&quot;SourceFullName&quot;:&quot;D:\\MegaDrive\\אישי\\אישי\\ECOM - QA קורס\\חומרי לימוד\\Meytal\\פרויקט 1 - אוסאמה\\PROJECT GITHUB\\השינויים שלי\\מסמך בדיקות STP.docx!OLE_LINK4&quot;,&quot;LastUpdate&quot;:&quot;2025-05-04 9:55 AM&quot;,&quot;UpdatedBy&quot;:&quot;osama&quot;,&quot;IsLinked&quot;:false,&quot;IsBrokenLink&quot;:false,&quot;Type&quot;:2,&quot;ShapeId&quot;:0,&quot;WorksheetName&quot;:null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9541D1FA_7D76_43D0_9858_05FD33CDD71A&quot;,&quot;SourceFullName&quot;:&quot;D:\\MegaDrive\\אישי\\אישי\\ECOM - QA קורס\\חומרי לימוד\\Meytal\\פרויקט 1 - אוסאמה\\PROJECT GITHUB\\השינויים שלי\\מסמך בדיקות STP.docx!OLE_LINK2&quot;,&quot;LastUpdate&quot;:&quot;2025-05-04 9:52 AM&quot;,&quot;UpdatedBy&quot;:&quot;osama&quot;,&quot;IsLinked&quot;:false,&quot;IsBrokenLink&quot;:false,&quot;Type&quot;:2,&quot;ShapeId&quot;:0,&quot;WorksheetName&quot;:null}"/>
</p:tagLst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139</Words>
  <Application>Microsoft Office PowerPoint</Application>
  <PresentationFormat>Widescreen</PresentationFormat>
  <Paragraphs>42</Paragraphs>
  <Slides>12</Slides>
  <Notes>0</Notes>
  <HiddenSlides>0</HiddenSlides>
  <MMClips>26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Book Antiqua</vt:lpstr>
      <vt:lpstr>Calibri</vt:lpstr>
      <vt:lpstr>Calibri Light</vt:lpstr>
      <vt:lpstr>David</vt:lpstr>
      <vt:lpstr>ערכת נושא Office</vt:lpstr>
      <vt:lpstr>file:///D:\MegaDrive\אישי\אישי\ECOM%20-%20QA%20קורס\חומרי%20לימוד\Meytal\פרויקט%201%20-%20אוסאמה\PROJECT%20GITHUB\השינויים%20שלי\גאנט.xlsx!ניהול%20מחסן%20גאנט!R1C2:R17C46</vt:lpstr>
      <vt:lpstr>file:///D:\MegaDrive\אישי\אישי\ECOM%20-%20QA%20קורס\חומרי%20לימוד\Meytal\פרויקט%201%20-%20אוסאמה\PROJECT%20GITHUB\השינויים%20שלי\מסמך%20בדיקות%20STP.docx!OLE_LINK1</vt:lpstr>
      <vt:lpstr>file:///D:\MegaDrive\אישי\אישי\ECOM%20-%20QA%20קורס\חומרי%20לימוד\Meytal\פרויקט%201%20-%20אוסאמה\PROJECT%20GITHUB\השינויים%20שלי\מסמך%20בדיקות%20STP.docx!OLE_LINK5</vt:lpstr>
      <vt:lpstr>file:///D:\MegaDrive\אישי\אישי\ECOM%20-%20QA%20קורס\חומרי%20לימוד\Meytal\פרויקט%201%20-%20אוסאמה\PROJECT%20GITHUB\השינויים%20שלי\מסמך%20בדיקות%20STP.docx!OLE_LINK6</vt:lpstr>
      <vt:lpstr>file:///D:\MegaDrive\אישי\אישי\ECOM%20-%20QA%20קורס\חומרי%20לימוד\Meytal\פרויקט%201%20-%20אוסאמה\PROJECT%20GITHUB\השינויים%20שלי\מסמך%20בדיקות%20STP.docx!OLE_LINK7</vt:lpstr>
      <vt:lpstr>file:///D:\MegaDrive\אישי\אישי\ECOM%20-%20QA%20קורס\חומרי%20לימוד\Meytal\פרויקט%201%20-%20אוסאמה\PROJECT%20GITHUB\השינויים%20שלי\מסמך%20בדיקות%20STP.docx!OLE_LINK3</vt:lpstr>
      <vt:lpstr>file:///D:\MegaDrive\אישי\אישי\ECOM%20-%20QA%20קורס\חומרי%20לימוד\Meytal\פרויקט%201%20-%20אוסאמה\PROJECT%20GITHUB\השינויים%20שלי\מסמך%20בדיקות%20STP.docx!OLE_LINK4</vt:lpstr>
      <vt:lpstr>file:///D:\MegaDrive\אישי\אישי\ECOM%20-%20QA%20קורס\חומרי%20לימוד\Meytal\פרויקט%201%20-%20אוסאמה\PROJECT%20GITHUB\השינויים%20שלי\מסמך%20בדיקות%20STP.docx!OLE_LINK2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Adasha Chai</dc:creator>
  <cp:lastModifiedBy>Osama Slaieh</cp:lastModifiedBy>
  <cp:revision>68</cp:revision>
  <dcterms:created xsi:type="dcterms:W3CDTF">2022-05-19T14:23:39Z</dcterms:created>
  <dcterms:modified xsi:type="dcterms:W3CDTF">2025-06-03T19:04:05Z</dcterms:modified>
</cp:coreProperties>
</file>